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1" r:id="rId2"/>
    <p:sldId id="280" r:id="rId3"/>
    <p:sldId id="307" r:id="rId4"/>
    <p:sldId id="312" r:id="rId5"/>
    <p:sldId id="298" r:id="rId6"/>
    <p:sldId id="286" r:id="rId7"/>
    <p:sldId id="300" r:id="rId8"/>
    <p:sldId id="301" r:id="rId9"/>
    <p:sldId id="313" r:id="rId10"/>
    <p:sldId id="311" r:id="rId11"/>
    <p:sldId id="304" r:id="rId12"/>
    <p:sldId id="290" r:id="rId13"/>
  </p:sldIdLst>
  <p:sldSz cx="9144000" cy="6858000" type="screen4x3"/>
  <p:notesSz cx="6888163" cy="100203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10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B86A1-27A8-4EFF-BED2-5CFFD899714F}" type="datetimeFigureOut">
              <a:rPr lang="en-US" smtClean="0"/>
              <a:pPr/>
              <a:t>5/14/2019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517545"/>
            <a:ext cx="2984871" cy="5010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5"/>
            <a:ext cx="2984871" cy="5010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DC56F-A674-47BF-AE64-435AF5B160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10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FB9C9-635E-4D2A-AC03-2BDED2A2A536}" type="datetimeFigureOut">
              <a:rPr lang="en-US" smtClean="0"/>
              <a:pPr/>
              <a:t>5/14/2019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2475"/>
            <a:ext cx="5008563" cy="3757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7545"/>
            <a:ext cx="2984871" cy="5010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5"/>
            <a:ext cx="2984871" cy="5010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BF451-8E11-4119-A416-5ED372329F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F451-8E11-4119-A416-5ED372329F5A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F51-6B6D-4AFD-A24E-386EBC768202}" type="datetimeFigureOut">
              <a:rPr lang="en-US" smtClean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6F5-BA4B-4E4F-B494-8B18CC0A3F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F51-6B6D-4AFD-A24E-386EBC768202}" type="datetimeFigureOut">
              <a:rPr lang="en-US" smtClean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6F5-BA4B-4E4F-B494-8B18CC0A3F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F51-6B6D-4AFD-A24E-386EBC768202}" type="datetimeFigureOut">
              <a:rPr lang="en-US" smtClean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6F5-BA4B-4E4F-B494-8B18CC0A3F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F51-6B6D-4AFD-A24E-386EBC768202}" type="datetimeFigureOut">
              <a:rPr lang="en-US" smtClean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6F5-BA4B-4E4F-B494-8B18CC0A3F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F51-6B6D-4AFD-A24E-386EBC768202}" type="datetimeFigureOut">
              <a:rPr lang="en-US" smtClean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6F5-BA4B-4E4F-B494-8B18CC0A3F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F51-6B6D-4AFD-A24E-386EBC768202}" type="datetimeFigureOut">
              <a:rPr lang="en-US" smtClean="0"/>
              <a:pPr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6F5-BA4B-4E4F-B494-8B18CC0A3F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F51-6B6D-4AFD-A24E-386EBC768202}" type="datetimeFigureOut">
              <a:rPr lang="en-US" smtClean="0"/>
              <a:pPr/>
              <a:t>5/14/2019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6F5-BA4B-4E4F-B494-8B18CC0A3F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F51-6B6D-4AFD-A24E-386EBC768202}" type="datetimeFigureOut">
              <a:rPr lang="en-US" smtClean="0"/>
              <a:pPr/>
              <a:t>5/14/2019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6F5-BA4B-4E4F-B494-8B18CC0A3F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F51-6B6D-4AFD-A24E-386EBC768202}" type="datetimeFigureOut">
              <a:rPr lang="en-US" smtClean="0"/>
              <a:pPr/>
              <a:t>5/14/2019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6F5-BA4B-4E4F-B494-8B18CC0A3F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F51-6B6D-4AFD-A24E-386EBC768202}" type="datetimeFigureOut">
              <a:rPr lang="en-US" smtClean="0"/>
              <a:pPr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6F5-BA4B-4E4F-B494-8B18CC0A3F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7F51-6B6D-4AFD-A24E-386EBC768202}" type="datetimeFigureOut">
              <a:rPr lang="en-US" smtClean="0"/>
              <a:pPr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76F5-BA4B-4E4F-B494-8B18CC0A3F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3" cstate="print">
            <a:lum/>
          </a:blip>
          <a:srcRect/>
          <a:stretch>
            <a:fillRect l="81000" t="1000" r="2000" b="8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07F51-6B6D-4AFD-A24E-386EBC768202}" type="datetimeFigureOut">
              <a:rPr lang="en-US" smtClean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976F5-BA4B-4E4F-B494-8B18CC0A3F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6934200" cy="944562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0070C0"/>
                </a:solidFill>
              </a:rPr>
              <a:t>What we are ??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29200"/>
            <a:ext cx="8915400" cy="1600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4800" dirty="0" smtClean="0"/>
              <a:t>  </a:t>
            </a:r>
            <a:r>
              <a:rPr lang="en-US" sz="3100" b="1" dirty="0" smtClean="0"/>
              <a:t>We are </a:t>
            </a:r>
            <a:r>
              <a:rPr lang="en-US" sz="3100" b="1" dirty="0" smtClean="0">
                <a:solidFill>
                  <a:srgbClr val="0070C0"/>
                </a:solidFill>
              </a:rPr>
              <a:t>Nirbadh Solutions LLP </a:t>
            </a:r>
            <a:r>
              <a:rPr lang="en-US" sz="3100" b="1" dirty="0" smtClean="0"/>
              <a:t>operating two wheeler rental service Under Brand Name </a:t>
            </a:r>
            <a:r>
              <a:rPr lang="en-US" sz="3100" b="1" dirty="0" smtClean="0">
                <a:solidFill>
                  <a:srgbClr val="0070C0"/>
                </a:solidFill>
              </a:rPr>
              <a:t>Rental wheel</a:t>
            </a:r>
            <a:r>
              <a:rPr lang="en-US" sz="3100" b="1" dirty="0" smtClean="0"/>
              <a:t> in Jaipur with due licensing from State Govt.</a:t>
            </a:r>
          </a:p>
        </p:txBody>
      </p:sp>
      <p:pic>
        <p:nvPicPr>
          <p:cNvPr id="4" name="Picture 3" descr="logo - Co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921" y="152400"/>
            <a:ext cx="933879" cy="887475"/>
          </a:xfrm>
          <a:prstGeom prst="rect">
            <a:avLst/>
          </a:prstGeom>
        </p:spPr>
      </p:pic>
      <p:pic>
        <p:nvPicPr>
          <p:cNvPr id="5" name="Picture 2" descr="C:\Users\RAVIKANT\Desktop\flex\Copy of boar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1"/>
            <a:ext cx="913765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- Cop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2921" y="152400"/>
            <a:ext cx="933879" cy="88747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457202"/>
          <a:ext cx="7620000" cy="5742136"/>
        </p:xfrm>
        <a:graphic>
          <a:graphicData uri="http://schemas.openxmlformats.org/drawingml/2006/table">
            <a:tbl>
              <a:tblPr/>
              <a:tblGrid>
                <a:gridCol w="2971800"/>
                <a:gridCol w="2667000"/>
                <a:gridCol w="1981200"/>
              </a:tblGrid>
              <a:tr h="97702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40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Projected Revenue &amp; ROI </a:t>
                      </a:r>
                      <a:endParaRPr lang="en-US" sz="24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5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Projected Revenue Collection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Per Unit 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Return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 Promoter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ROI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569934"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5000000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10.00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  (MG)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69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10000000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20000000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30000000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40000000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50000000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100000000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67.50%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43000"/>
            <a:ext cx="87630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Goal  for next 2 Years!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1"/>
            <a:ext cx="8229600" cy="3276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To be at leadership position in Bike rental services.</a:t>
            </a:r>
          </a:p>
          <a:p>
            <a:r>
              <a:rPr lang="en-US" sz="4800" dirty="0" smtClean="0"/>
              <a:t>By 2020-21 Turnover of 10 Cr.</a:t>
            </a:r>
            <a:endParaRPr lang="en-US" dirty="0" smtClean="0"/>
          </a:p>
        </p:txBody>
      </p:sp>
      <p:pic>
        <p:nvPicPr>
          <p:cNvPr id="4" name="Picture 3" descr="logo - Co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921" y="152400"/>
            <a:ext cx="933879" cy="8874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3962400"/>
            <a:ext cx="8534400" cy="274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To know more please contact </a:t>
            </a:r>
          </a:p>
          <a:p>
            <a:pPr>
              <a:buNone/>
            </a:pPr>
            <a:r>
              <a:rPr lang="en-US" sz="4400" b="1" dirty="0" smtClean="0">
                <a:solidFill>
                  <a:srgbClr val="0070C0"/>
                </a:solidFill>
              </a:rPr>
              <a:t>Ravi Kant Sharma, 99 50 45 45 45</a:t>
            </a:r>
          </a:p>
          <a:p>
            <a:pPr>
              <a:buNone/>
            </a:pPr>
            <a:r>
              <a:rPr lang="en-US" sz="4400" b="1" dirty="0" smtClean="0">
                <a:solidFill>
                  <a:srgbClr val="0070C0"/>
                </a:solidFill>
              </a:rPr>
              <a:t>Or visit </a:t>
            </a:r>
            <a:r>
              <a:rPr lang="en-US" sz="4400" b="1" dirty="0" smtClean="0">
                <a:solidFill>
                  <a:srgbClr val="C00000"/>
                </a:solidFill>
              </a:rPr>
              <a:t>www.rentalwheel.in</a:t>
            </a:r>
            <a:endParaRPr lang="en-US" sz="4400" dirty="0">
              <a:solidFill>
                <a:srgbClr val="C00000"/>
              </a:solidFill>
            </a:endParaRPr>
          </a:p>
        </p:txBody>
      </p:sp>
      <p:pic>
        <p:nvPicPr>
          <p:cNvPr id="3" name="Picture 2" descr="logo - Co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921" y="152400"/>
            <a:ext cx="933879" cy="887475"/>
          </a:xfrm>
          <a:prstGeom prst="rect">
            <a:avLst/>
          </a:prstGeom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52400"/>
            <a:ext cx="360045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raj\Desktop\publuc transport\BIKE 2.jpg"/>
          <p:cNvPicPr>
            <a:picLocks noChangeAspect="1" noChangeArrowheads="1"/>
          </p:cNvPicPr>
          <p:nvPr/>
        </p:nvPicPr>
        <p:blipFill>
          <a:blip r:embed="rId2" cstate="print">
            <a:lum bright="80000" contrast="-82000"/>
          </a:blip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200"/>
            <a:ext cx="4876800" cy="1399032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0070C0"/>
                </a:solidFill>
              </a:rPr>
              <a:t>  Why we are??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05800" cy="50292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C00000"/>
                </a:solidFill>
                <a:latin typeface="Arial Rounded MT Bold" pitchFamily="34" charset="0"/>
              </a:rPr>
              <a:t>Self Driven Bikes</a:t>
            </a:r>
            <a:r>
              <a:rPr lang="en-US" sz="3600" dirty="0" smtClean="0">
                <a:solidFill>
                  <a:srgbClr val="FFFF00"/>
                </a:solidFill>
                <a:latin typeface="Arial Rounded MT Bold" pitchFamily="34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Arial Rounded MT Bold" pitchFamily="34" charset="0"/>
              </a:rPr>
              <a:t>are Convenient and Economical way for local Commuting.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2060"/>
                </a:solidFill>
                <a:latin typeface="Arial Rounded MT Bold" pitchFamily="34" charset="0"/>
              </a:rPr>
              <a:t>Ideal to joy Ride- everybody can ride his/her Dream Bike without investment and no burden of maintenance.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2060"/>
                </a:solidFill>
                <a:latin typeface="Arial Rounded MT Bold" pitchFamily="34" charset="0"/>
              </a:rPr>
              <a:t>Ideal for short stay in city for any personal or professional purpose.</a:t>
            </a:r>
          </a:p>
          <a:p>
            <a:endParaRPr lang="en-US" dirty="0" smtClean="0">
              <a:solidFill>
                <a:srgbClr val="FFFF00"/>
              </a:solidFill>
              <a:latin typeface="Arial Rounded MT Bold" pitchFamily="34" charset="0"/>
            </a:endParaRPr>
          </a:p>
          <a:p>
            <a:endParaRPr lang="en-US" sz="3200" dirty="0" smtClean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6" name="Picture 5" descr="logo - Cop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2921" y="152400"/>
            <a:ext cx="933879" cy="887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raj\Desktop\publuc transport\BIKE 2.jpg"/>
          <p:cNvPicPr>
            <a:picLocks noChangeAspect="1" noChangeArrowheads="1"/>
          </p:cNvPicPr>
          <p:nvPr/>
        </p:nvPicPr>
        <p:blipFill>
          <a:blip r:embed="rId2" cstate="print">
            <a:lum bright="79000" contrast="-82000"/>
          </a:blip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76200"/>
            <a:ext cx="4876800" cy="1399032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0070C0"/>
                </a:solidFill>
              </a:rPr>
              <a:t> Why we are??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05800" cy="50292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2060"/>
                </a:solidFill>
                <a:latin typeface="Arial Rounded MT Bold" pitchFamily="34" charset="0"/>
              </a:rPr>
              <a:t>Best option to explore Tourist Places / Happening Places of city you are visiting.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2060"/>
                </a:solidFill>
                <a:latin typeface="Arial Rounded MT Bold" pitchFamily="34" charset="0"/>
              </a:rPr>
              <a:t>Increasing trend of use of High-end bikes for events like marriage, Parties and  corporate events.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2060"/>
                </a:solidFill>
                <a:latin typeface="Arial Rounded MT Bold" pitchFamily="34" charset="0"/>
              </a:rPr>
              <a:t>Increasing trend on adventure biking tours like Himachal and </a:t>
            </a:r>
            <a:r>
              <a:rPr lang="en-US" sz="3600" dirty="0" err="1" smtClean="0">
                <a:solidFill>
                  <a:srgbClr val="002060"/>
                </a:solidFill>
                <a:latin typeface="Arial Rounded MT Bold" pitchFamily="34" charset="0"/>
              </a:rPr>
              <a:t>Leh-Ladakh</a:t>
            </a:r>
            <a:r>
              <a:rPr lang="en-US" sz="3600" dirty="0" smtClean="0">
                <a:solidFill>
                  <a:srgbClr val="002060"/>
                </a:solidFill>
                <a:latin typeface="Arial Rounded MT Bold" pitchFamily="34" charset="0"/>
              </a:rPr>
              <a:t> Tours, Rajasthan Tour, Himalayan Terrains and other weekend outings.</a:t>
            </a:r>
          </a:p>
          <a:p>
            <a:endParaRPr lang="en-US" dirty="0" smtClean="0">
              <a:solidFill>
                <a:srgbClr val="FFFF00"/>
              </a:solidFill>
              <a:latin typeface="Arial Rounded MT Bold" pitchFamily="34" charset="0"/>
            </a:endParaRPr>
          </a:p>
          <a:p>
            <a:endParaRPr lang="en-US" sz="3200" dirty="0" smtClean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6" name="Picture 5" descr="logo - Cop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2921" y="152400"/>
            <a:ext cx="933879" cy="887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   What we Did !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267158"/>
            <a:ext cx="7696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B0F0"/>
                </a:solidFill>
              </a:rPr>
              <a:t>Without concrete Plan </a:t>
            </a:r>
          </a:p>
          <a:p>
            <a:pPr algn="ctr"/>
            <a:r>
              <a:rPr lang="en-US" sz="4400" b="1" dirty="0" smtClean="0">
                <a:solidFill>
                  <a:srgbClr val="00B0F0"/>
                </a:solidFill>
              </a:rPr>
              <a:t>Start-up may be just Dream</a:t>
            </a:r>
          </a:p>
          <a:p>
            <a:endParaRPr lang="en-US" sz="1200" dirty="0" smtClean="0"/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So We had planed our Start-up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We have tested our plan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And results are encouraging to go full            scale expansion.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So now we are ready for expansion</a:t>
            </a:r>
          </a:p>
        </p:txBody>
      </p:sp>
      <p:pic>
        <p:nvPicPr>
          <p:cNvPr id="4" name="Picture 3" descr="logo - Co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921" y="152400"/>
            <a:ext cx="933879" cy="8874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382000" cy="16764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rgbClr val="0070C0"/>
                </a:solidFill>
              </a:rPr>
              <a:t>Expansion  Plan 2019-20</a:t>
            </a:r>
            <a:r>
              <a:rPr lang="en-US" dirty="0" smtClean="0">
                <a:solidFill>
                  <a:srgbClr val="00B0F0"/>
                </a:solidFill>
              </a:rPr>
              <a:t/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b="1" dirty="0" smtClean="0">
                <a:solidFill>
                  <a:srgbClr val="00B0F0"/>
                </a:solidFill>
              </a:rPr>
              <a:t>No. of New Branch to be opened = 10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667000"/>
            <a:ext cx="3581400" cy="4191000"/>
          </a:xfrm>
        </p:spPr>
        <p:txBody>
          <a:bodyPr>
            <a:normAutofit/>
          </a:bodyPr>
          <a:lstStyle/>
          <a:p>
            <a:r>
              <a:rPr lang="en-US" sz="5200" b="1" dirty="0" smtClean="0"/>
              <a:t>Jaipur-3</a:t>
            </a:r>
          </a:p>
          <a:p>
            <a:r>
              <a:rPr lang="en-US" sz="5200" b="1" dirty="0" smtClean="0"/>
              <a:t>Jodhpur</a:t>
            </a:r>
          </a:p>
          <a:p>
            <a:r>
              <a:rPr lang="en-US" sz="5200" b="1" dirty="0" smtClean="0"/>
              <a:t>Udaipur</a:t>
            </a:r>
          </a:p>
          <a:p>
            <a:r>
              <a:rPr lang="en-US" sz="5200" b="1" dirty="0" smtClean="0"/>
              <a:t>Kota</a:t>
            </a:r>
          </a:p>
          <a:p>
            <a:pPr>
              <a:buNone/>
            </a:pPr>
            <a:endParaRPr lang="en-US" sz="40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5800" y="2667000"/>
            <a:ext cx="3810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5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Ajmer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5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Bikaner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5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Alwar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5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Nimrana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logo - Co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921" y="152400"/>
            <a:ext cx="933879" cy="8874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447800"/>
            <a:ext cx="7086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lgerian" pitchFamily="82" charset="0"/>
              </a:rPr>
              <a:t>Become a partner in success </a:t>
            </a:r>
            <a:endParaRPr lang="en-US" b="1" dirty="0">
              <a:solidFill>
                <a:srgbClr val="0070C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971800"/>
            <a:ext cx="8534400" cy="3733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4800" b="1" dirty="0" smtClean="0">
                <a:solidFill>
                  <a:srgbClr val="002060"/>
                </a:solidFill>
              </a:rPr>
              <a:t>We </a:t>
            </a:r>
            <a:r>
              <a:rPr lang="en-US" sz="4800" b="1" dirty="0">
                <a:solidFill>
                  <a:srgbClr val="002060"/>
                </a:solidFill>
              </a:rPr>
              <a:t>invite you to </a:t>
            </a:r>
            <a:r>
              <a:rPr lang="en-US" sz="4800" b="1" dirty="0" smtClean="0">
                <a:solidFill>
                  <a:srgbClr val="002060"/>
                </a:solidFill>
              </a:rPr>
              <a:t>be the part of Rental Wheel as Promoter. </a:t>
            </a:r>
          </a:p>
          <a:p>
            <a:pPr>
              <a:buNone/>
            </a:pPr>
            <a:r>
              <a:rPr lang="en-US" sz="4800" b="1" dirty="0" smtClean="0">
                <a:solidFill>
                  <a:srgbClr val="002060"/>
                </a:solidFill>
              </a:rPr>
              <a:t>  And get </a:t>
            </a:r>
            <a:r>
              <a:rPr lang="en-US" sz="4800" b="1" dirty="0">
                <a:solidFill>
                  <a:srgbClr val="002060"/>
                </a:solidFill>
              </a:rPr>
              <a:t>handsome returns on investment.</a:t>
            </a:r>
            <a:endParaRPr lang="en-US" sz="4000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logo - Co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921" y="152400"/>
            <a:ext cx="933879" cy="8874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Investment Plan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38400"/>
            <a:ext cx="8458200" cy="3733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400" b="1" dirty="0" smtClean="0"/>
              <a:t>Promoter will get the returns on % of Co.’s</a:t>
            </a:r>
            <a:r>
              <a:rPr lang="en-US" sz="3600" b="1" dirty="0" smtClean="0"/>
              <a:t> </a:t>
            </a:r>
            <a:r>
              <a:rPr lang="en-US" sz="4000" b="1" dirty="0" smtClean="0">
                <a:solidFill>
                  <a:srgbClr val="00B050"/>
                </a:solidFill>
              </a:rPr>
              <a:t>Revenue Collection </a:t>
            </a:r>
            <a:r>
              <a:rPr lang="en-US" sz="3400" b="1" dirty="0" smtClean="0"/>
              <a:t>not on Profit.</a:t>
            </a:r>
          </a:p>
          <a:p>
            <a:pPr algn="just">
              <a:buNone/>
            </a:pPr>
            <a:endParaRPr lang="en-US" sz="3600" b="1" dirty="0" smtClean="0"/>
          </a:p>
          <a:p>
            <a:pPr algn="just">
              <a:buNone/>
            </a:pPr>
            <a:r>
              <a:rPr lang="en-US" sz="3600" b="1" dirty="0" smtClean="0"/>
              <a:t>           Minimum Investment  = 1 Unit </a:t>
            </a:r>
          </a:p>
          <a:p>
            <a:pPr algn="just">
              <a:buNone/>
            </a:pPr>
            <a:r>
              <a:rPr lang="en-US" sz="3600" b="1" dirty="0" smtClean="0"/>
              <a:t>                     1 Unit =  20,000.00 </a:t>
            </a:r>
          </a:p>
        </p:txBody>
      </p:sp>
      <p:pic>
        <p:nvPicPr>
          <p:cNvPr id="4" name="Picture 3" descr="logo - Co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921" y="152400"/>
            <a:ext cx="933879" cy="8874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848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Promoter’s Share ??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7526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 smtClean="0"/>
              <a:t>On every investment of 20000.00 (1Unit) Promoter will get % </a:t>
            </a:r>
            <a:r>
              <a:rPr lang="en-US" sz="2800" b="1" dirty="0" smtClean="0">
                <a:solidFill>
                  <a:srgbClr val="0070C0"/>
                </a:solidFill>
              </a:rPr>
              <a:t>(as per slab) </a:t>
            </a:r>
            <a:r>
              <a:rPr lang="en-US" sz="2800" b="1" dirty="0" smtClean="0"/>
              <a:t>of total revenue collected during F.Y.</a:t>
            </a:r>
          </a:p>
          <a:p>
            <a:pPr algn="just">
              <a:buNone/>
            </a:pPr>
            <a:endParaRPr lang="en-US" sz="3600" b="1" dirty="0"/>
          </a:p>
        </p:txBody>
      </p:sp>
      <p:pic>
        <p:nvPicPr>
          <p:cNvPr id="4" name="Picture 3" descr="logo - Co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921" y="152400"/>
            <a:ext cx="933879" cy="88747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2653965"/>
          <a:ext cx="6934200" cy="3975435"/>
        </p:xfrm>
        <a:graphic>
          <a:graphicData uri="http://schemas.openxmlformats.org/drawingml/2006/table">
            <a:tbl>
              <a:tblPr/>
              <a:tblGrid>
                <a:gridCol w="3505200"/>
                <a:gridCol w="3429000"/>
              </a:tblGrid>
              <a:tr h="10444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Revenue collection  slab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Return to Promoter </a:t>
                      </a:r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Per</a:t>
                      </a:r>
                      <a:r>
                        <a:rPr lang="en-US" sz="2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UNIT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488491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1-1,00,00,00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491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1,0000001 </a:t>
                      </a:r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 2 </a:t>
                      </a:r>
                      <a:r>
                        <a:rPr lang="en-US" sz="3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cr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491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20000001 </a:t>
                      </a:r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 3 </a:t>
                      </a:r>
                      <a:r>
                        <a:rPr lang="en-US" sz="3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cr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491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30000001 </a:t>
                      </a:r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 5 </a:t>
                      </a:r>
                      <a:r>
                        <a:rPr lang="en-US" sz="3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cr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491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50000001 </a:t>
                      </a:r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 10cr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491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Above </a:t>
                      </a:r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 </a:t>
                      </a:r>
                      <a:r>
                        <a:rPr lang="en-US" sz="3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cr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7848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Promoter’s Share ??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720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 smtClean="0"/>
              <a:t>E.g. In case Total revenue Collection of FY 2019-20 is 1.00cr., Promoter will get 0.04% of 1.00cr.  I.e. 4000.00 (20% ROI)</a:t>
            </a:r>
          </a:p>
          <a:p>
            <a:pPr algn="just"/>
            <a:endParaRPr lang="en-US" sz="2800" b="1" dirty="0" smtClean="0"/>
          </a:p>
          <a:p>
            <a:pPr algn="just"/>
            <a:r>
              <a:rPr lang="en-US" sz="2800" b="1" dirty="0" smtClean="0"/>
              <a:t>E.g. In case Total revenue Collection of FY 2019-20 is 1.60cr., Promoter will get 0.04% of 1.00 cr. (10000000 x 0.04% = 4000) and 0.03% of remaining 60Lac (60,000,00x 0.03% = 1800)  </a:t>
            </a:r>
            <a:r>
              <a:rPr lang="en-US" sz="2800" b="1" dirty="0" err="1" smtClean="0"/>
              <a:t>I.e</a:t>
            </a:r>
            <a:r>
              <a:rPr lang="en-US" sz="2800" b="1" dirty="0" smtClean="0"/>
              <a:t> 5800.00 ( 29% ROI)</a:t>
            </a:r>
          </a:p>
        </p:txBody>
      </p:sp>
      <p:pic>
        <p:nvPicPr>
          <p:cNvPr id="4" name="Picture 3" descr="logo - Co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921" y="152400"/>
            <a:ext cx="933879" cy="8874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1740</TotalTime>
  <Words>486</Words>
  <Application>Microsoft Office PowerPoint</Application>
  <PresentationFormat>On-screen Show (4:3)</PresentationFormat>
  <Paragraphs>90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What we are ??</vt:lpstr>
      <vt:lpstr>  Why we are??</vt:lpstr>
      <vt:lpstr> Why we are??</vt:lpstr>
      <vt:lpstr>   What we Did !</vt:lpstr>
      <vt:lpstr>Expansion  Plan 2019-20 No. of New Branch to be opened = 10</vt:lpstr>
      <vt:lpstr>Become a partner in success </vt:lpstr>
      <vt:lpstr>Investment Plan</vt:lpstr>
      <vt:lpstr>Promoter’s Share ??</vt:lpstr>
      <vt:lpstr>Promoter’s Share ??</vt:lpstr>
      <vt:lpstr>Slide 10</vt:lpstr>
      <vt:lpstr>Goal  for next 2 Years!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RAVI KANT SHARMA</dc:creator>
  <cp:lastModifiedBy>RAVI KANT SHARMA</cp:lastModifiedBy>
  <cp:revision>199</cp:revision>
  <dcterms:created xsi:type="dcterms:W3CDTF">2016-07-06T06:31:52Z</dcterms:created>
  <dcterms:modified xsi:type="dcterms:W3CDTF">2019-05-14T06:26:16Z</dcterms:modified>
</cp:coreProperties>
</file>